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6" r:id="rId4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937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69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8969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08032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163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650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9487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85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3518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3404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011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A3655-D121-4E97-8087-C39B878F3847}" type="datetimeFigureOut">
              <a:rPr lang="zh-CN" altLang="en-US" smtClean="0"/>
              <a:t>2023/5/11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565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838200" y="91587"/>
            <a:ext cx="10515600" cy="1325563"/>
          </a:xfrm>
        </p:spPr>
        <p:txBody>
          <a:bodyPr/>
          <a:lstStyle/>
          <a:p>
            <a:r>
              <a:rPr lang="zh-CN" altLang="en-US" dirty="0" smtClean="0"/>
              <a:t>货物采购流程简表（仅供参考）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92807" y="1093984"/>
            <a:ext cx="2802793" cy="369332"/>
          </a:xfrm>
          <a:prstGeom prst="rect">
            <a:avLst/>
          </a:prstGeom>
          <a:ln w="2222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学院学校专项经费的采购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327150" y="1947283"/>
            <a:ext cx="1973385" cy="1200329"/>
          </a:xfrm>
          <a:prstGeom prst="rect">
            <a:avLst/>
          </a:prstGeom>
          <a:ln w="222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货物采购一年内同一家公司供货金额：</a:t>
            </a:r>
            <a:r>
              <a:rPr lang="en-US" altLang="zh-CN" dirty="0" smtClean="0"/>
              <a:t>100</a:t>
            </a:r>
            <a:r>
              <a:rPr lang="zh-CN" altLang="en-US" dirty="0" smtClean="0"/>
              <a:t>万（包含）以上的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1323243" y="4218113"/>
            <a:ext cx="1977292" cy="1200329"/>
          </a:xfrm>
          <a:prstGeom prst="rect">
            <a:avLst/>
          </a:prstGeom>
          <a:ln w="222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货物采购一年内同一家公司供货金额：</a:t>
            </a:r>
            <a:r>
              <a:rPr lang="en-US" altLang="zh-CN" dirty="0" smtClean="0"/>
              <a:t>100</a:t>
            </a:r>
            <a:r>
              <a:rPr lang="zh-CN" altLang="en-US" dirty="0" smtClean="0"/>
              <a:t>万以下的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3996105" y="3047242"/>
            <a:ext cx="659423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财务云杰系统申请采购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0659323" y="1548400"/>
            <a:ext cx="1490784" cy="175432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50</a:t>
            </a:r>
            <a:r>
              <a:rPr lang="zh-CN" altLang="en-US" dirty="0" smtClean="0"/>
              <a:t>万（包含）以上签订重大合同，资产处等学校管理部门参与验收</a:t>
            </a:r>
            <a:endParaRPr lang="en-US" altLang="zh-CN" dirty="0" smtClean="0"/>
          </a:p>
        </p:txBody>
      </p:sp>
      <p:sp>
        <p:nvSpPr>
          <p:cNvPr id="16" name="文本框 15"/>
          <p:cNvSpPr txBox="1"/>
          <p:nvPr/>
        </p:nvSpPr>
        <p:spPr>
          <a:xfrm>
            <a:off x="9525381" y="1805546"/>
            <a:ext cx="454798" cy="3416320"/>
          </a:xfrm>
          <a:prstGeom prst="rect">
            <a:avLst/>
          </a:prstGeom>
          <a:ln w="2222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学校资产处等管理部门审批</a:t>
            </a:r>
            <a:endParaRPr lang="zh-CN" altLang="en-US" dirty="0"/>
          </a:p>
        </p:txBody>
      </p:sp>
      <p:sp>
        <p:nvSpPr>
          <p:cNvPr id="17" name="文本框 16"/>
          <p:cNvSpPr txBox="1"/>
          <p:nvPr/>
        </p:nvSpPr>
        <p:spPr>
          <a:xfrm>
            <a:off x="10672291" y="3489842"/>
            <a:ext cx="1490784" cy="120032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50</a:t>
            </a:r>
            <a:r>
              <a:rPr lang="zh-CN" altLang="en-US" dirty="0" smtClean="0"/>
              <a:t>万以下的，签订一般合同，学院验收</a:t>
            </a:r>
            <a:endParaRPr lang="en-US" altLang="zh-CN" dirty="0" smtClean="0"/>
          </a:p>
        </p:txBody>
      </p:sp>
      <p:sp>
        <p:nvSpPr>
          <p:cNvPr id="19" name="文本框 18"/>
          <p:cNvSpPr txBox="1"/>
          <p:nvPr/>
        </p:nvSpPr>
        <p:spPr>
          <a:xfrm>
            <a:off x="5729743" y="4525788"/>
            <a:ext cx="1788014" cy="646331"/>
          </a:xfrm>
          <a:prstGeom prst="rect">
            <a:avLst/>
          </a:prstGeom>
          <a:ln w="222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政采云网上系统申请采购</a:t>
            </a:r>
            <a:endParaRPr lang="zh-CN" altLang="en-US" dirty="0"/>
          </a:p>
        </p:txBody>
      </p:sp>
      <p:sp>
        <p:nvSpPr>
          <p:cNvPr id="22" name="右大括号 21"/>
          <p:cNvSpPr/>
          <p:nvPr/>
        </p:nvSpPr>
        <p:spPr>
          <a:xfrm>
            <a:off x="3508620" y="2160050"/>
            <a:ext cx="328246" cy="304698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5715365" y="1966350"/>
            <a:ext cx="1748692" cy="923330"/>
          </a:xfrm>
          <a:prstGeom prst="rect">
            <a:avLst/>
          </a:prstGeom>
          <a:ln w="222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招标文件等：采购申请表、专家论证表等</a:t>
            </a:r>
            <a:endParaRPr lang="zh-CN" altLang="en-US" dirty="0"/>
          </a:p>
        </p:txBody>
      </p:sp>
      <p:cxnSp>
        <p:nvCxnSpPr>
          <p:cNvPr id="24" name="直接箭头连接符 23"/>
          <p:cNvCxnSpPr/>
          <p:nvPr/>
        </p:nvCxnSpPr>
        <p:spPr>
          <a:xfrm flipV="1">
            <a:off x="4713288" y="2529427"/>
            <a:ext cx="944317" cy="819328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4659344" y="4174406"/>
            <a:ext cx="1046954" cy="745593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右大括号 27"/>
          <p:cNvSpPr/>
          <p:nvPr/>
        </p:nvSpPr>
        <p:spPr>
          <a:xfrm>
            <a:off x="7623109" y="1929217"/>
            <a:ext cx="328246" cy="3218149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矩形 28"/>
          <p:cNvSpPr/>
          <p:nvPr/>
        </p:nvSpPr>
        <p:spPr>
          <a:xfrm>
            <a:off x="8167434" y="2889680"/>
            <a:ext cx="443043" cy="1200329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dirty="0"/>
              <a:t>学院审批</a:t>
            </a:r>
          </a:p>
        </p:txBody>
      </p:sp>
      <p:cxnSp>
        <p:nvCxnSpPr>
          <p:cNvPr id="30" name="直接箭头连接符 29"/>
          <p:cNvCxnSpPr/>
          <p:nvPr/>
        </p:nvCxnSpPr>
        <p:spPr>
          <a:xfrm>
            <a:off x="8708332" y="3562350"/>
            <a:ext cx="616643" cy="0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右大括号 31"/>
          <p:cNvSpPr/>
          <p:nvPr/>
        </p:nvSpPr>
        <p:spPr>
          <a:xfrm flipH="1">
            <a:off x="10184503" y="1592019"/>
            <a:ext cx="312726" cy="379564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10659323" y="4877287"/>
            <a:ext cx="1114422" cy="92333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dirty="0"/>
              <a:t>合同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r>
              <a:rPr lang="zh-CN" altLang="en-US" dirty="0" smtClean="0"/>
              <a:t>验收单、资产单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75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314952" y="1329053"/>
            <a:ext cx="2087684" cy="923330"/>
          </a:xfrm>
          <a:prstGeom prst="rect">
            <a:avLst/>
          </a:prstGeom>
          <a:ln w="222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招标文件等：采购申请表、专家论证表等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590550" y="1500214"/>
            <a:ext cx="1973385" cy="1200329"/>
          </a:xfrm>
          <a:prstGeom prst="rect">
            <a:avLst/>
          </a:prstGeom>
          <a:ln w="2222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货物采购一年内同一家公司供货金额：</a:t>
            </a:r>
            <a:r>
              <a:rPr lang="en-US" altLang="zh-CN" dirty="0" smtClean="0"/>
              <a:t>100</a:t>
            </a:r>
            <a:r>
              <a:rPr lang="zh-CN" altLang="en-US" dirty="0" smtClean="0"/>
              <a:t>万（包含）以上的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574678" y="3182301"/>
            <a:ext cx="1977292" cy="923330"/>
          </a:xfrm>
          <a:prstGeom prst="rect">
            <a:avLst/>
          </a:prstGeom>
          <a:ln w="222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货物采购一年内同一家公司供货金额：</a:t>
            </a:r>
            <a:r>
              <a:rPr lang="en-US" altLang="zh-CN" dirty="0" smtClean="0"/>
              <a:t>5~100</a:t>
            </a:r>
            <a:r>
              <a:rPr lang="zh-CN" altLang="en-US" dirty="0" smtClean="0"/>
              <a:t>万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3328747" y="2873554"/>
            <a:ext cx="659423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财务云杰系统申请采购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10575926" y="943221"/>
            <a:ext cx="1490784" cy="175432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50</a:t>
            </a:r>
            <a:r>
              <a:rPr lang="zh-CN" altLang="en-US" dirty="0" smtClean="0"/>
              <a:t>万（包含）以上签订重大合同，资产处等学校管理部门参与验收</a:t>
            </a:r>
            <a:endParaRPr lang="en-US" altLang="zh-CN" dirty="0" smtClean="0"/>
          </a:p>
        </p:txBody>
      </p:sp>
      <p:sp>
        <p:nvSpPr>
          <p:cNvPr id="12" name="文本框 11"/>
          <p:cNvSpPr txBox="1"/>
          <p:nvPr/>
        </p:nvSpPr>
        <p:spPr>
          <a:xfrm>
            <a:off x="5320324" y="3184769"/>
            <a:ext cx="1977292" cy="923330"/>
          </a:xfrm>
          <a:prstGeom prst="rect">
            <a:avLst/>
          </a:prstGeom>
          <a:ln w="222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自行采购文件等：申请表、</a:t>
            </a:r>
            <a:r>
              <a:rPr lang="zh-CN" altLang="en-US" dirty="0"/>
              <a:t>采购备案</a:t>
            </a:r>
            <a:r>
              <a:rPr lang="zh-CN" altLang="en-US" dirty="0" smtClean="0"/>
              <a:t>表、</a:t>
            </a:r>
            <a:endParaRPr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10569325" y="3012053"/>
            <a:ext cx="1490784" cy="120032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50</a:t>
            </a:r>
            <a:r>
              <a:rPr lang="zh-CN" altLang="en-US" dirty="0" smtClean="0"/>
              <a:t>万以下的，签订一般合同，学院验收</a:t>
            </a:r>
            <a:endParaRPr lang="en-US" altLang="zh-CN" dirty="0" smtClean="0"/>
          </a:p>
        </p:txBody>
      </p:sp>
      <p:sp>
        <p:nvSpPr>
          <p:cNvPr id="16" name="文本框 15"/>
          <p:cNvSpPr txBox="1"/>
          <p:nvPr/>
        </p:nvSpPr>
        <p:spPr>
          <a:xfrm>
            <a:off x="1577243" y="5685628"/>
            <a:ext cx="1977292" cy="923330"/>
          </a:xfrm>
          <a:prstGeom prst="rect">
            <a:avLst/>
          </a:prstGeom>
          <a:ln w="222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货物采购一年内同一家公司供货金额：</a:t>
            </a:r>
            <a:r>
              <a:rPr lang="en-US" altLang="zh-CN" dirty="0" smtClean="0"/>
              <a:t>5</a:t>
            </a:r>
            <a:r>
              <a:rPr lang="zh-CN" altLang="en-US" dirty="0" smtClean="0"/>
              <a:t>万以下的</a:t>
            </a:r>
            <a:endParaRPr lang="zh-CN" altLang="en-US" dirty="0"/>
          </a:p>
        </p:txBody>
      </p:sp>
      <p:sp>
        <p:nvSpPr>
          <p:cNvPr id="17" name="文本框 16"/>
          <p:cNvSpPr txBox="1"/>
          <p:nvPr/>
        </p:nvSpPr>
        <p:spPr>
          <a:xfrm>
            <a:off x="574678" y="463509"/>
            <a:ext cx="2963985" cy="369332"/>
          </a:xfrm>
          <a:prstGeom prst="rect">
            <a:avLst/>
          </a:prstGeom>
          <a:ln w="254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非学院学校专项经费的采购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331442" y="4664242"/>
            <a:ext cx="1982664" cy="646331"/>
          </a:xfrm>
          <a:prstGeom prst="rect">
            <a:avLst/>
          </a:prstGeom>
          <a:ln w="2222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政采云网上系统申请采购</a:t>
            </a:r>
            <a:endParaRPr lang="zh-CN" altLang="en-US" dirty="0"/>
          </a:p>
        </p:txBody>
      </p:sp>
      <p:sp>
        <p:nvSpPr>
          <p:cNvPr id="20" name="文本框 19"/>
          <p:cNvSpPr txBox="1"/>
          <p:nvPr/>
        </p:nvSpPr>
        <p:spPr>
          <a:xfrm>
            <a:off x="6354398" y="5962627"/>
            <a:ext cx="2080356" cy="369332"/>
          </a:xfrm>
          <a:prstGeom prst="rect">
            <a:avLst/>
          </a:prstGeom>
          <a:ln w="2222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学院审批自行采购</a:t>
            </a:r>
            <a:endParaRPr lang="zh-CN" altLang="en-US" dirty="0"/>
          </a:p>
        </p:txBody>
      </p:sp>
      <p:sp>
        <p:nvSpPr>
          <p:cNvPr id="21" name="文本框 20"/>
          <p:cNvSpPr txBox="1"/>
          <p:nvPr/>
        </p:nvSpPr>
        <p:spPr>
          <a:xfrm>
            <a:off x="574678" y="4426952"/>
            <a:ext cx="1977292" cy="923330"/>
          </a:xfrm>
          <a:prstGeom prst="rect">
            <a:avLst/>
          </a:prstGeom>
          <a:ln w="22225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属于政府采购目录里的，无论金额大小</a:t>
            </a:r>
            <a:endParaRPr lang="zh-CN" altLang="en-US" dirty="0"/>
          </a:p>
        </p:txBody>
      </p:sp>
      <p:sp>
        <p:nvSpPr>
          <p:cNvPr id="24" name="右大括号 23"/>
          <p:cNvSpPr/>
          <p:nvPr/>
        </p:nvSpPr>
        <p:spPr>
          <a:xfrm>
            <a:off x="2831123" y="1500214"/>
            <a:ext cx="328246" cy="3850067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6" name="直接箭头连接符 25"/>
          <p:cNvCxnSpPr/>
          <p:nvPr/>
        </p:nvCxnSpPr>
        <p:spPr>
          <a:xfrm flipV="1">
            <a:off x="4179409" y="2100378"/>
            <a:ext cx="944317" cy="819328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4157548" y="3639858"/>
            <a:ext cx="966178" cy="4108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10591977" y="4538650"/>
            <a:ext cx="1114422" cy="92333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dirty="0"/>
              <a:t>合同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r>
              <a:rPr lang="zh-CN" altLang="en-US" dirty="0" smtClean="0"/>
              <a:t>验收单、资产单</a:t>
            </a:r>
            <a:endParaRPr lang="zh-CN" altLang="en-US" dirty="0"/>
          </a:p>
        </p:txBody>
      </p:sp>
      <p:cxnSp>
        <p:nvCxnSpPr>
          <p:cNvPr id="31" name="直接箭头连接符 30"/>
          <p:cNvCxnSpPr/>
          <p:nvPr/>
        </p:nvCxnSpPr>
        <p:spPr>
          <a:xfrm>
            <a:off x="3755906" y="6136278"/>
            <a:ext cx="2358420" cy="11015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4157548" y="4318529"/>
            <a:ext cx="1043102" cy="522373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右大括号 35"/>
          <p:cNvSpPr/>
          <p:nvPr/>
        </p:nvSpPr>
        <p:spPr>
          <a:xfrm>
            <a:off x="7521821" y="1314971"/>
            <a:ext cx="328246" cy="403531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右大括号 36"/>
          <p:cNvSpPr/>
          <p:nvPr/>
        </p:nvSpPr>
        <p:spPr>
          <a:xfrm flipH="1">
            <a:off x="10248162" y="1037849"/>
            <a:ext cx="327764" cy="4534651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直接箭头连接符 37"/>
          <p:cNvCxnSpPr/>
          <p:nvPr/>
        </p:nvCxnSpPr>
        <p:spPr>
          <a:xfrm flipV="1">
            <a:off x="8547772" y="5350282"/>
            <a:ext cx="1653503" cy="797012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/>
          <p:cNvSpPr/>
          <p:nvPr/>
        </p:nvSpPr>
        <p:spPr>
          <a:xfrm>
            <a:off x="8058386" y="2697547"/>
            <a:ext cx="443043" cy="1200329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zh-CN" altLang="en-US" dirty="0"/>
              <a:t>学院审批</a:t>
            </a:r>
          </a:p>
        </p:txBody>
      </p:sp>
      <p:cxnSp>
        <p:nvCxnSpPr>
          <p:cNvPr id="43" name="直接箭头连接符 42"/>
          <p:cNvCxnSpPr/>
          <p:nvPr/>
        </p:nvCxnSpPr>
        <p:spPr>
          <a:xfrm>
            <a:off x="8514315" y="3300911"/>
            <a:ext cx="867810" cy="4264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/>
          <p:cNvSpPr txBox="1"/>
          <p:nvPr/>
        </p:nvSpPr>
        <p:spPr>
          <a:xfrm>
            <a:off x="9525381" y="1805546"/>
            <a:ext cx="466344" cy="3416320"/>
          </a:xfrm>
          <a:prstGeom prst="rect">
            <a:avLst/>
          </a:prstGeom>
          <a:ln w="2222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dirty="0" smtClean="0"/>
              <a:t>学校资产处等管理部门审批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8482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250109" y="119940"/>
            <a:ext cx="2492990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spcBef>
                <a:spcPts val="1200"/>
              </a:spcBef>
              <a:spcAft>
                <a:spcPts val="300"/>
              </a:spcAft>
            </a:pPr>
            <a:r>
              <a:rPr lang="zh-CN" altLang="zh-CN" b="1" kern="1400" dirty="0">
                <a:latin typeface="等线" panose="02010600030101010101" pitchFamily="2" charset="-122"/>
                <a:cs typeface="Times New Roman" panose="02020603050405020304" pitchFamily="18" charset="0"/>
              </a:rPr>
              <a:t>货物采购基本流程简图</a:t>
            </a:r>
          </a:p>
        </p:txBody>
      </p:sp>
      <p:sp>
        <p:nvSpPr>
          <p:cNvPr id="5" name="矩形 4"/>
          <p:cNvSpPr/>
          <p:nvPr/>
        </p:nvSpPr>
        <p:spPr>
          <a:xfrm>
            <a:off x="301638" y="378290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政采云采购方式：</a:t>
            </a:r>
          </a:p>
        </p:txBody>
      </p:sp>
      <p:sp>
        <p:nvSpPr>
          <p:cNvPr id="7" name="矩形 6"/>
          <p:cNvSpPr/>
          <p:nvPr/>
        </p:nvSpPr>
        <p:spPr>
          <a:xfrm>
            <a:off x="417620" y="2280171"/>
            <a:ext cx="198581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填报 </a:t>
            </a:r>
            <a:r>
              <a:rPr lang="zh-CN" altLang="en-US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采购申请表</a:t>
            </a:r>
            <a:endParaRPr lang="zh-CN" altLang="zh-CN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2486567" y="2445546"/>
            <a:ext cx="7996778" cy="18384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2462235" y="208201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打印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108566" y="246483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学院审批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216562" y="2082019"/>
            <a:ext cx="3248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拍照上传 </a:t>
            </a:r>
            <a:r>
              <a:rPr lang="zh-CN" altLang="en-US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财务系统的采购申请</a:t>
            </a:r>
            <a:endParaRPr lang="zh-CN" altLang="zh-CN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768911" y="2509096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研究生学院、科技处、</a:t>
            </a: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资产处审批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0576034" y="2246893"/>
            <a:ext cx="8771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批准单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17620" y="964152"/>
            <a:ext cx="2507418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zh-CN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政采云</a:t>
            </a: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网站</a:t>
            </a:r>
            <a:endParaRPr lang="en-US" altLang="zh-CN" kern="100" dirty="0" smtClean="0"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 smtClean="0"/>
              <a:t>https://www.zcygov.cn/</a:t>
            </a:r>
            <a:endParaRPr lang="zh-CN" altLang="en-US" dirty="0"/>
          </a:p>
        </p:txBody>
      </p:sp>
      <p:cxnSp>
        <p:nvCxnSpPr>
          <p:cNvPr id="19" name="直接箭头连接符 18"/>
          <p:cNvCxnSpPr/>
          <p:nvPr/>
        </p:nvCxnSpPr>
        <p:spPr>
          <a:xfrm flipV="1">
            <a:off x="2925038" y="1274483"/>
            <a:ext cx="5072680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矩形 19"/>
          <p:cNvSpPr/>
          <p:nvPr/>
        </p:nvSpPr>
        <p:spPr>
          <a:xfrm>
            <a:off x="3316315" y="779486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登录采购员账号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116808" y="126252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选好商品</a:t>
            </a:r>
            <a:endParaRPr lang="en-US" altLang="zh-CN" kern="100" dirty="0" smtClean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484190" y="789279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加入</a:t>
            </a:r>
            <a:r>
              <a:rPr lang="zh-CN" altLang="en-US" kern="100" dirty="0" smtClean="0">
                <a:solidFill>
                  <a:srgbClr val="00B05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购物车</a:t>
            </a:r>
            <a:endParaRPr lang="en-US" altLang="zh-CN" kern="100" dirty="0" smtClean="0">
              <a:solidFill>
                <a:srgbClr val="00B05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8156270" y="1062062"/>
            <a:ext cx="341632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先到此为止，等待采购申请批准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417620" y="3478079"/>
            <a:ext cx="2507418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zh-CN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政采云</a:t>
            </a: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网站</a:t>
            </a:r>
            <a:endParaRPr lang="en-US" altLang="zh-CN" kern="100" dirty="0" smtClean="0"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 smtClean="0"/>
              <a:t>https://www.zcygov.cn/</a:t>
            </a:r>
            <a:endParaRPr lang="zh-CN" altLang="en-US" dirty="0"/>
          </a:p>
        </p:txBody>
      </p:sp>
      <p:sp>
        <p:nvSpPr>
          <p:cNvPr id="28" name="矩形 27"/>
          <p:cNvSpPr/>
          <p:nvPr/>
        </p:nvSpPr>
        <p:spPr>
          <a:xfrm>
            <a:off x="0" y="104669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①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-2901" y="230635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②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-11713" y="361657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③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609404" y="3478986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kern="100" dirty="0" smtClean="0">
                <a:solidFill>
                  <a:srgbClr val="00B05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购物车</a:t>
            </a:r>
            <a:endParaRPr lang="zh-CN" altLang="en-US" dirty="0"/>
          </a:p>
        </p:txBody>
      </p:sp>
      <p:cxnSp>
        <p:nvCxnSpPr>
          <p:cNvPr id="33" name="直接箭头连接符 32"/>
          <p:cNvCxnSpPr/>
          <p:nvPr/>
        </p:nvCxnSpPr>
        <p:spPr>
          <a:xfrm>
            <a:off x="2991713" y="3801247"/>
            <a:ext cx="7693281" cy="43353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2973417" y="3387653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生成预购单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4101146" y="384550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商品各个</a:t>
            </a:r>
            <a:r>
              <a:rPr lang="zh-CN" altLang="en-US" b="1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关联</a:t>
            </a:r>
            <a:endParaRPr lang="zh-CN" altLang="zh-CN" b="1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5528053" y="3409783"/>
            <a:ext cx="2954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提交订单（</a:t>
            </a:r>
            <a:r>
              <a:rPr lang="zh-CN" altLang="en-US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黎康</a:t>
            </a: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老师审核）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7576825" y="3824281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商家接单、拟合同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8913685" y="3386749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买方审阅合同</a:t>
            </a:r>
            <a:endParaRPr lang="zh-CN" altLang="zh-CN" b="1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417620" y="4824777"/>
            <a:ext cx="2262158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财务系统</a:t>
            </a:r>
            <a:r>
              <a:rPr lang="zh-CN" altLang="en-US" b="1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的合同申请</a:t>
            </a:r>
            <a:endParaRPr lang="zh-CN" altLang="zh-CN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>
            <a:off x="2722782" y="5071721"/>
            <a:ext cx="7760563" cy="35093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矩形 45"/>
          <p:cNvSpPr/>
          <p:nvPr/>
        </p:nvSpPr>
        <p:spPr>
          <a:xfrm>
            <a:off x="3108566" y="4658291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与采购申请相关联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5643403" y="4587910"/>
            <a:ext cx="5262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研究生学院、科技处、</a:t>
            </a: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发规处审批</a:t>
            </a:r>
            <a:r>
              <a:rPr lang="zh-CN" altLang="en-US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（王志勇老师）</a:t>
            </a:r>
            <a:endParaRPr lang="zh-CN" altLang="zh-CN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10580011" y="4930408"/>
            <a:ext cx="8771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批准单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10810843" y="3616578"/>
            <a:ext cx="64633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备货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10906382" y="5351539"/>
            <a:ext cx="0" cy="72222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矩形 54"/>
          <p:cNvSpPr/>
          <p:nvPr/>
        </p:nvSpPr>
        <p:spPr>
          <a:xfrm>
            <a:off x="8205555" y="5576650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合同材料盖学院骑缝章</a:t>
            </a:r>
            <a:endParaRPr lang="zh-CN" altLang="zh-CN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6330329" y="6029787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发规处盖学校合同章</a:t>
            </a:r>
            <a:endParaRPr lang="zh-CN" altLang="zh-CN" b="1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57" name="直接箭头连接符 56"/>
          <p:cNvCxnSpPr/>
          <p:nvPr/>
        </p:nvCxnSpPr>
        <p:spPr>
          <a:xfrm flipH="1" flipV="1">
            <a:off x="5670806" y="6029787"/>
            <a:ext cx="5235577" cy="43972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 58"/>
          <p:cNvSpPr/>
          <p:nvPr/>
        </p:nvSpPr>
        <p:spPr>
          <a:xfrm>
            <a:off x="4020924" y="5801762"/>
            <a:ext cx="156966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合同签定完成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1510960" y="5820622"/>
            <a:ext cx="11079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商家供货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2" name="直接箭头连接符 61"/>
          <p:cNvCxnSpPr>
            <a:stCxn id="59" idx="1"/>
          </p:cNvCxnSpPr>
          <p:nvPr/>
        </p:nvCxnSpPr>
        <p:spPr>
          <a:xfrm flipH="1" flipV="1">
            <a:off x="2807394" y="5983302"/>
            <a:ext cx="1213530" cy="312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矩形 63"/>
          <p:cNvSpPr/>
          <p:nvPr/>
        </p:nvSpPr>
        <p:spPr>
          <a:xfrm>
            <a:off x="-4523" y="4842393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④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66" name="矩形 65"/>
          <p:cNvSpPr/>
          <p:nvPr/>
        </p:nvSpPr>
        <p:spPr>
          <a:xfrm>
            <a:off x="4885976" y="508495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学院审批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41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85825" y="733496"/>
            <a:ext cx="11079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商家供货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5" name="直接箭头连接符 4"/>
          <p:cNvCxnSpPr/>
          <p:nvPr/>
        </p:nvCxnSpPr>
        <p:spPr>
          <a:xfrm>
            <a:off x="2209381" y="947513"/>
            <a:ext cx="5439194" cy="2167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/>
        </p:nvSpPr>
        <p:spPr>
          <a:xfrm>
            <a:off x="2209381" y="578181"/>
            <a:ext cx="35381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现场验收（验收小组</a:t>
            </a:r>
            <a:r>
              <a:rPr lang="en-US" altLang="zh-CN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个人签字）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389419" y="990866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学院领导监督签字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648575" y="784523"/>
            <a:ext cx="110799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完成验收</a:t>
            </a:r>
            <a:endParaRPr lang="zh-CN" altLang="zh-CN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1831896" y="2392106"/>
            <a:ext cx="5916578" cy="2167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855191" y="205284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录入固定资产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333053" y="252703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贴资产标签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7748474" y="2207440"/>
            <a:ext cx="8771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资产单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>
            <a:off x="8722534" y="2392106"/>
            <a:ext cx="197969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/>
          <p:cNvSpPr/>
          <p:nvPr/>
        </p:nvSpPr>
        <p:spPr>
          <a:xfrm>
            <a:off x="9687103" y="2576772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拍照长传财务报账系统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885825" y="2212419"/>
            <a:ext cx="1370636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开具专用发票（国产）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5158587" y="2022774"/>
            <a:ext cx="2492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资产审核，推送至财务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8714434" y="193044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领用人签字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10799127" y="2157700"/>
            <a:ext cx="110799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开始报账</a:t>
            </a:r>
            <a:endParaRPr lang="zh-CN" altLang="zh-CN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885825" y="3792962"/>
            <a:ext cx="646331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报账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34" name="直接箭头连接符 33"/>
          <p:cNvCxnSpPr>
            <a:endCxn id="38" idx="1"/>
          </p:cNvCxnSpPr>
          <p:nvPr/>
        </p:nvCxnSpPr>
        <p:spPr>
          <a:xfrm>
            <a:off x="1704975" y="3977628"/>
            <a:ext cx="8769642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2194789" y="3608296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资产关联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3449984" y="3968341"/>
            <a:ext cx="20313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上传各类报账材料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10474617" y="3792962"/>
            <a:ext cx="1107996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完成报账</a:t>
            </a:r>
            <a:endParaRPr lang="zh-CN" altLang="zh-CN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5389419" y="3599009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学院审批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086215" y="4082349"/>
            <a:ext cx="31854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学校各相关部门、</a:t>
            </a: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财务处审批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8756571" y="3599009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递送纸质材料</a:t>
            </a:r>
            <a:endParaRPr lang="zh-CN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356412" y="76284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⑤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381530" y="229977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⑥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375623" y="379296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⑦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562139" y="5456551"/>
            <a:ext cx="4801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FF000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以上是纯属个人经验介绍，仅供参考，谢谢！</a:t>
            </a:r>
            <a:endParaRPr lang="zh-CN" altLang="zh-CN" b="1" kern="100" dirty="0">
              <a:solidFill>
                <a:srgbClr val="FF000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08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473</Words>
  <Application>Microsoft Office PowerPoint</Application>
  <PresentationFormat>宽屏</PresentationFormat>
  <Paragraphs>88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Arial</vt:lpstr>
      <vt:lpstr>Times New Roman</vt:lpstr>
      <vt:lpstr>Office 主题​​</vt:lpstr>
      <vt:lpstr>货物采购流程简表（仅供参考）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刘广</cp:lastModifiedBy>
  <cp:revision>16</cp:revision>
  <dcterms:created xsi:type="dcterms:W3CDTF">2022-10-11T14:09:23Z</dcterms:created>
  <dcterms:modified xsi:type="dcterms:W3CDTF">2023-05-11T10:21:34Z</dcterms:modified>
</cp:coreProperties>
</file>