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4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A3655-D121-4E97-8087-C39B878F3847}" type="datetimeFigureOut">
              <a:rPr lang="zh-CN" altLang="en-US" smtClean="0"/>
              <a:t>2023/5/16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5A4D5-6C78-47D1-A19A-A9BCC397E7C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95949" y="119940"/>
            <a:ext cx="4801314" cy="4524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30000"/>
              </a:lnSpc>
              <a:spcBef>
                <a:spcPts val="1200"/>
              </a:spcBef>
              <a:spcAft>
                <a:spcPts val="300"/>
              </a:spcAft>
            </a:pPr>
            <a:r>
              <a:rPr lang="zh-CN" altLang="en-US" b="1" kern="14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易制毒化学品</a:t>
            </a:r>
            <a:r>
              <a:rPr lang="zh-CN" altLang="zh-CN" b="1" kern="14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采购</a:t>
            </a:r>
            <a:r>
              <a:rPr lang="zh-CN" altLang="zh-CN" b="1" kern="1400" dirty="0">
                <a:latin typeface="等线" panose="02010600030101010101" pitchFamily="2" charset="-122"/>
                <a:cs typeface="Times New Roman" panose="02020603050405020304" pitchFamily="18" charset="0"/>
              </a:rPr>
              <a:t>基本流程</a:t>
            </a:r>
            <a:r>
              <a:rPr lang="zh-CN" altLang="zh-CN" b="1" kern="14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简图</a:t>
            </a:r>
            <a:r>
              <a:rPr lang="zh-CN" altLang="en-US" b="1" kern="14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（仅供参考）</a:t>
            </a:r>
            <a:endParaRPr lang="zh-CN" altLang="zh-CN" b="1" kern="1400" dirty="0"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87438" y="953492"/>
            <a:ext cx="1985819" cy="646331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学校的云杰财务系统</a:t>
            </a:r>
            <a:endParaRPr lang="zh-CN" altLang="zh-CN" b="1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9" name="直接箭头连接符 8"/>
          <p:cNvCxnSpPr/>
          <p:nvPr/>
        </p:nvCxnSpPr>
        <p:spPr>
          <a:xfrm flipV="1">
            <a:off x="2627874" y="1289546"/>
            <a:ext cx="956103" cy="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8375373" y="1091991"/>
            <a:ext cx="1107996" cy="369332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学院审批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0348421" y="1102686"/>
            <a:ext cx="1338828" cy="369332"/>
          </a:xfrm>
          <a:prstGeom prst="rect">
            <a:avLst/>
          </a:prstGeom>
          <a:ln>
            <a:solidFill>
              <a:srgbClr val="7030A0"/>
            </a:solidFill>
          </a:ln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科技处审批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0749829" y="2003498"/>
            <a:ext cx="87716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批准单</a:t>
            </a:r>
            <a:endParaRPr lang="zh-CN" altLang="zh-CN" b="1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0" y="1046697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①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38557" y="2864519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②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171940" y="6131178"/>
            <a:ext cx="4154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</a:rPr>
              <a:t>③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587438" y="2970237"/>
            <a:ext cx="226215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财务系统</a:t>
            </a:r>
            <a:r>
              <a:rPr lang="zh-CN" altLang="en-US" b="1" kern="100" dirty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的合同申请</a:t>
            </a:r>
            <a:endParaRPr lang="zh-CN" altLang="zh-CN" b="1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45" name="直接箭头连接符 44"/>
          <p:cNvCxnSpPr/>
          <p:nvPr/>
        </p:nvCxnSpPr>
        <p:spPr>
          <a:xfrm>
            <a:off x="2931592" y="3198591"/>
            <a:ext cx="919052" cy="926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矩形 48"/>
          <p:cNvSpPr/>
          <p:nvPr/>
        </p:nvSpPr>
        <p:spPr>
          <a:xfrm>
            <a:off x="6840797" y="3974254"/>
            <a:ext cx="877163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批准单</a:t>
            </a:r>
            <a:endParaRPr lang="zh-CN" altLang="zh-CN" b="1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54" name="直接箭头连接符 53"/>
          <p:cNvCxnSpPr/>
          <p:nvPr/>
        </p:nvCxnSpPr>
        <p:spPr>
          <a:xfrm>
            <a:off x="11317138" y="3323776"/>
            <a:ext cx="0" cy="72222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矩形 55"/>
          <p:cNvSpPr/>
          <p:nvPr/>
        </p:nvSpPr>
        <p:spPr>
          <a:xfrm>
            <a:off x="6117524" y="4327672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发规处盖学校合同章</a:t>
            </a:r>
            <a:endParaRPr lang="zh-CN" altLang="zh-CN" b="1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57" name="直接箭头连接符 56"/>
          <p:cNvCxnSpPr/>
          <p:nvPr/>
        </p:nvCxnSpPr>
        <p:spPr>
          <a:xfrm flipH="1">
            <a:off x="5665786" y="4165492"/>
            <a:ext cx="1102303" cy="8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矩形 58"/>
          <p:cNvSpPr/>
          <p:nvPr/>
        </p:nvSpPr>
        <p:spPr>
          <a:xfrm>
            <a:off x="4015901" y="3937553"/>
            <a:ext cx="1569660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合同签定完成</a:t>
            </a:r>
            <a:endParaRPr lang="zh-CN" altLang="zh-CN" b="1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0" name="矩形 59"/>
          <p:cNvSpPr/>
          <p:nvPr/>
        </p:nvSpPr>
        <p:spPr>
          <a:xfrm>
            <a:off x="609952" y="5261973"/>
            <a:ext cx="110799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商家供货</a:t>
            </a:r>
            <a:endParaRPr lang="zh-CN" altLang="zh-CN" b="1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62" name="直接箭头连接符 61"/>
          <p:cNvCxnSpPr>
            <a:stCxn id="78" idx="1"/>
          </p:cNvCxnSpPr>
          <p:nvPr/>
        </p:nvCxnSpPr>
        <p:spPr>
          <a:xfrm flipH="1">
            <a:off x="1692436" y="5433494"/>
            <a:ext cx="604520" cy="127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矩形 65"/>
          <p:cNvSpPr/>
          <p:nvPr/>
        </p:nvSpPr>
        <p:spPr>
          <a:xfrm>
            <a:off x="8953179" y="3049185"/>
            <a:ext cx="110799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学院审批</a:t>
            </a:r>
            <a:endParaRPr lang="zh-CN" altLang="zh-CN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3636744" y="109199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采购申请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1" name="矩形 50"/>
          <p:cNvSpPr/>
          <p:nvPr/>
        </p:nvSpPr>
        <p:spPr>
          <a:xfrm>
            <a:off x="5609792" y="1082821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新增采购</a:t>
            </a:r>
            <a:endParaRPr lang="zh-CN" altLang="zh-CN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2" name="矩形 51"/>
          <p:cNvSpPr/>
          <p:nvPr/>
        </p:nvSpPr>
        <p:spPr>
          <a:xfrm>
            <a:off x="4843623" y="1433316"/>
            <a:ext cx="35317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sz="1400" b="1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注意填选内容：采购类型选择“化学品类”，</a:t>
            </a:r>
            <a:endParaRPr lang="en-US" altLang="zh-CN" sz="1400" b="1" kern="100" dirty="0" smtClean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zh-CN" altLang="en-US" sz="1400" b="1" kern="100" dirty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新增采购品目：</a:t>
            </a:r>
            <a:endParaRPr lang="zh-CN" altLang="zh-CN" sz="1400" b="1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zh-CN" altLang="en-US" sz="1400" b="1" kern="100" dirty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采购目录：</a:t>
            </a:r>
            <a:r>
              <a:rPr lang="en-US" altLang="zh-CN" sz="1400" b="1" kern="100" dirty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D10</a:t>
            </a:r>
            <a:r>
              <a:rPr lang="zh-CN" altLang="en-US" sz="1400" b="1" kern="100" dirty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易制毒下的具体药品</a:t>
            </a:r>
            <a:r>
              <a:rPr lang="zh-CN" altLang="en-US" sz="1400" b="1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名称，</a:t>
            </a:r>
            <a:endParaRPr lang="en-US" altLang="zh-CN" sz="1400" b="1" kern="100" dirty="0" smtClean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zh-CN" altLang="en-US" sz="1400" b="1" kern="100" dirty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附件</a:t>
            </a:r>
            <a:r>
              <a:rPr lang="zh-CN" altLang="en-US" sz="1400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拍照</a:t>
            </a:r>
            <a:r>
              <a:rPr lang="zh-CN" altLang="en-US" sz="1400" kern="100" dirty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上</a:t>
            </a:r>
            <a:r>
              <a:rPr lang="zh-CN" altLang="en-US" sz="1400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传</a:t>
            </a:r>
            <a:r>
              <a:rPr lang="zh-CN" altLang="en-US" sz="1400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签</a:t>
            </a:r>
            <a:r>
              <a:rPr lang="zh-CN" altLang="en-US" sz="1400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章的“</a:t>
            </a:r>
            <a:r>
              <a:rPr lang="zh-CN" altLang="zh-CN" sz="1400" b="1" dirty="0"/>
              <a:t>广西师范大学易制毒化学品购买</a:t>
            </a:r>
            <a:r>
              <a:rPr lang="zh-CN" altLang="zh-CN" sz="1400" b="1" dirty="0" smtClean="0"/>
              <a:t>申请表</a:t>
            </a:r>
            <a:r>
              <a:rPr lang="zh-CN" altLang="en-US" sz="1400" b="1" kern="100" dirty="0" smtClean="0">
                <a:latin typeface="等线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sz="1400" b="1" kern="100" dirty="0" smtClean="0">
                <a:solidFill>
                  <a:srgbClr val="7030A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sz="1400" b="1" kern="100" dirty="0">
              <a:solidFill>
                <a:srgbClr val="7030A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61" name="直接箭头连接符 60"/>
          <p:cNvCxnSpPr/>
          <p:nvPr/>
        </p:nvCxnSpPr>
        <p:spPr>
          <a:xfrm flipV="1">
            <a:off x="4693620" y="1287757"/>
            <a:ext cx="956103" cy="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箭头连接符 62"/>
          <p:cNvCxnSpPr>
            <a:endCxn id="11" idx="1"/>
          </p:cNvCxnSpPr>
          <p:nvPr/>
        </p:nvCxnSpPr>
        <p:spPr>
          <a:xfrm flipV="1">
            <a:off x="6682157" y="1276657"/>
            <a:ext cx="1693216" cy="1069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箭头连接符 64"/>
          <p:cNvCxnSpPr/>
          <p:nvPr/>
        </p:nvCxnSpPr>
        <p:spPr>
          <a:xfrm flipV="1">
            <a:off x="9392318" y="1287352"/>
            <a:ext cx="956103" cy="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直接箭头连接符 66"/>
          <p:cNvCxnSpPr/>
          <p:nvPr/>
        </p:nvCxnSpPr>
        <p:spPr>
          <a:xfrm>
            <a:off x="11188410" y="1506908"/>
            <a:ext cx="0" cy="40931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矩形 68"/>
          <p:cNvSpPr/>
          <p:nvPr/>
        </p:nvSpPr>
        <p:spPr>
          <a:xfrm>
            <a:off x="4094522" y="2829546"/>
            <a:ext cx="3898523" cy="9233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zh-CN" altLang="en-US" b="1" kern="100" dirty="0">
                <a:solidFill>
                  <a:schemeClr val="tx1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支出</a:t>
            </a:r>
            <a:r>
              <a:rPr lang="zh-CN" altLang="en-US" b="1" kern="100" dirty="0" smtClean="0">
                <a:solidFill>
                  <a:schemeClr val="tx1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合同</a:t>
            </a:r>
            <a:r>
              <a:rPr lang="zh-CN" altLang="en-US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：</a:t>
            </a:r>
            <a:endParaRPr lang="zh-CN" altLang="zh-CN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找出</a:t>
            </a:r>
            <a:r>
              <a:rPr lang="zh-CN" altLang="en-US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采购申请里的采购申请单，选择。</a:t>
            </a:r>
            <a:endParaRPr lang="en-US" altLang="zh-CN" kern="100" dirty="0" smtClean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  <a:p>
            <a:pPr algn="just"/>
            <a:r>
              <a:rPr lang="zh-CN" altLang="en-US" b="1" kern="100" dirty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附件上传合同草稿</a:t>
            </a:r>
            <a:r>
              <a:rPr lang="zh-CN" altLang="en-US" b="1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CN" altLang="zh-CN" b="1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70" name="直接箭头连接符 69"/>
          <p:cNvCxnSpPr/>
          <p:nvPr/>
        </p:nvCxnSpPr>
        <p:spPr>
          <a:xfrm flipV="1">
            <a:off x="8182304" y="3233851"/>
            <a:ext cx="536904" cy="5098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矩形 70"/>
          <p:cNvSpPr/>
          <p:nvPr/>
        </p:nvSpPr>
        <p:spPr>
          <a:xfrm>
            <a:off x="10678331" y="3017749"/>
            <a:ext cx="1338828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科技处审批</a:t>
            </a:r>
            <a:endParaRPr lang="zh-CN" altLang="zh-CN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>
            <a:off x="8696252" y="4020614"/>
            <a:ext cx="2954655" cy="36933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kern="100" dirty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发规处审批（王志勇老师）</a:t>
            </a:r>
            <a:endParaRPr lang="zh-CN" altLang="zh-CN" kern="100" dirty="0">
              <a:solidFill>
                <a:srgbClr val="0070C0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72" name="直接箭头连接符 71"/>
          <p:cNvCxnSpPr>
            <a:stCxn id="26" idx="1"/>
          </p:cNvCxnSpPr>
          <p:nvPr/>
        </p:nvCxnSpPr>
        <p:spPr>
          <a:xfrm flipH="1">
            <a:off x="7790668" y="4205280"/>
            <a:ext cx="905584" cy="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直接箭头连接符 72"/>
          <p:cNvCxnSpPr/>
          <p:nvPr/>
        </p:nvCxnSpPr>
        <p:spPr>
          <a:xfrm>
            <a:off x="4786389" y="4350158"/>
            <a:ext cx="0" cy="84133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接箭头连接符 75"/>
          <p:cNvCxnSpPr>
            <a:endCxn id="71" idx="1"/>
          </p:cNvCxnSpPr>
          <p:nvPr/>
        </p:nvCxnSpPr>
        <p:spPr>
          <a:xfrm flipV="1">
            <a:off x="10119050" y="3202415"/>
            <a:ext cx="559281" cy="9594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矩形 77"/>
          <p:cNvSpPr/>
          <p:nvPr/>
        </p:nvSpPr>
        <p:spPr>
          <a:xfrm>
            <a:off x="2296856" y="5248844"/>
            <a:ext cx="549381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rgbClr val="0070C0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拿一份签好的合同给科技处，</a:t>
            </a:r>
            <a:r>
              <a:rPr lang="zh-CN" altLang="en-US" b="1" kern="100" dirty="0" smtClean="0">
                <a:solidFill>
                  <a:schemeClr val="tx1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办理采购备案、采购证</a:t>
            </a:r>
            <a:endParaRPr lang="zh-CN" altLang="zh-CN" b="1" kern="100" dirty="0">
              <a:solidFill>
                <a:schemeClr val="tx1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9" name="矩形 78"/>
          <p:cNvSpPr/>
          <p:nvPr/>
        </p:nvSpPr>
        <p:spPr>
          <a:xfrm>
            <a:off x="667295" y="6131178"/>
            <a:ext cx="2723823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chemeClr val="accent6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财务系统的支出报销申请</a:t>
            </a:r>
            <a:endParaRPr lang="zh-CN" altLang="zh-CN" b="1" kern="100" dirty="0">
              <a:solidFill>
                <a:schemeClr val="accent6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cxnSp>
        <p:nvCxnSpPr>
          <p:cNvPr id="80" name="直接箭头连接符 79"/>
          <p:cNvCxnSpPr/>
          <p:nvPr/>
        </p:nvCxnSpPr>
        <p:spPr>
          <a:xfrm>
            <a:off x="3496815" y="6347188"/>
            <a:ext cx="919052" cy="926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矩形 80"/>
          <p:cNvSpPr/>
          <p:nvPr/>
        </p:nvSpPr>
        <p:spPr>
          <a:xfrm>
            <a:off x="4414008" y="6090590"/>
            <a:ext cx="2618024" cy="3693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just">
              <a:spcAft>
                <a:spcPts val="0"/>
              </a:spcAft>
            </a:pPr>
            <a:r>
              <a:rPr lang="zh-CN" altLang="en-US" b="1" kern="100" dirty="0" smtClean="0">
                <a:solidFill>
                  <a:schemeClr val="accent6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合同、发票等资料，</a:t>
            </a:r>
            <a:r>
              <a:rPr lang="en-US" altLang="zh-CN" b="1" kern="100" dirty="0" smtClean="0">
                <a:solidFill>
                  <a:schemeClr val="accent6"/>
                </a:solidFill>
                <a:latin typeface="等线" panose="02010600030101010101" pitchFamily="2" charset="-122"/>
                <a:cs typeface="Times New Roman" panose="02020603050405020304" pitchFamily="18" charset="0"/>
              </a:rPr>
              <a:t>……</a:t>
            </a:r>
            <a:endParaRPr lang="zh-CN" altLang="zh-CN" b="1" kern="100" dirty="0">
              <a:solidFill>
                <a:schemeClr val="accent6"/>
              </a:solidFill>
              <a:latin typeface="等线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2" name="矩形 81"/>
          <p:cNvSpPr/>
          <p:nvPr/>
        </p:nvSpPr>
        <p:spPr>
          <a:xfrm>
            <a:off x="7993045" y="5945270"/>
            <a:ext cx="4108817" cy="7386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zh-CN" altLang="en-US" sz="1400" b="1" dirty="0" smtClean="0">
                <a:solidFill>
                  <a:schemeClr val="accent6"/>
                </a:solidFill>
              </a:rPr>
              <a:t>办理“</a:t>
            </a:r>
            <a:r>
              <a:rPr lang="zh-CN" altLang="en-US" sz="1400" b="1" dirty="0">
                <a:solidFill>
                  <a:schemeClr val="tx1"/>
                </a:solidFill>
              </a:rPr>
              <a:t>易制毒化学品采购业务信息</a:t>
            </a:r>
            <a:r>
              <a:rPr lang="zh-CN" altLang="en-US" sz="1400" b="1" dirty="0" smtClean="0">
                <a:solidFill>
                  <a:schemeClr val="tx1"/>
                </a:solidFill>
              </a:rPr>
              <a:t>表</a:t>
            </a:r>
            <a:r>
              <a:rPr lang="zh-CN" altLang="en-US" sz="1400" b="1" dirty="0" smtClean="0">
                <a:solidFill>
                  <a:schemeClr val="accent6"/>
                </a:solidFill>
              </a:rPr>
              <a:t>”</a:t>
            </a:r>
            <a:r>
              <a:rPr lang="zh-CN" altLang="en-US" sz="1400" b="1" dirty="0" smtClean="0">
                <a:solidFill>
                  <a:schemeClr val="accent6"/>
                </a:solidFill>
              </a:rPr>
              <a:t>发给科技处</a:t>
            </a:r>
            <a:r>
              <a:rPr lang="zh-CN" altLang="en-US" sz="1400" b="1" dirty="0" smtClean="0">
                <a:solidFill>
                  <a:schemeClr val="accent6"/>
                </a:solidFill>
              </a:rPr>
              <a:t>。</a:t>
            </a:r>
            <a:endParaRPr lang="en-US" altLang="zh-CN" sz="1400" b="1" dirty="0" smtClean="0">
              <a:solidFill>
                <a:schemeClr val="accent6"/>
              </a:solidFill>
            </a:endParaRPr>
          </a:p>
          <a:p>
            <a:r>
              <a:rPr lang="zh-CN" altLang="en-US" sz="1400" b="1" dirty="0" smtClean="0">
                <a:solidFill>
                  <a:schemeClr val="accent6"/>
                </a:solidFill>
              </a:rPr>
              <a:t>邮箱：</a:t>
            </a:r>
            <a:r>
              <a:rPr lang="en-US" altLang="zh-CN" sz="1400" b="1" dirty="0"/>
              <a:t>kyclab@gxnu.edu.cn</a:t>
            </a:r>
            <a:endParaRPr lang="en-US" altLang="zh-CN" sz="1400" b="1" dirty="0" smtClean="0">
              <a:solidFill>
                <a:schemeClr val="accent6"/>
              </a:solidFill>
            </a:endParaRPr>
          </a:p>
          <a:p>
            <a:r>
              <a:rPr lang="zh-CN" altLang="en-US" sz="1400" b="1" dirty="0" smtClean="0">
                <a:solidFill>
                  <a:schemeClr val="accent6"/>
                </a:solidFill>
              </a:rPr>
              <a:t>否则影响下一次的其他任何试剂采购报销</a:t>
            </a:r>
            <a:endParaRPr lang="en-US" altLang="zh-CN" sz="1400" b="1" dirty="0" smtClean="0">
              <a:solidFill>
                <a:schemeClr val="accent6"/>
              </a:solidFill>
            </a:endParaRPr>
          </a:p>
        </p:txBody>
      </p:sp>
      <p:cxnSp>
        <p:nvCxnSpPr>
          <p:cNvPr id="83" name="直接箭头连接符 82"/>
          <p:cNvCxnSpPr/>
          <p:nvPr/>
        </p:nvCxnSpPr>
        <p:spPr>
          <a:xfrm>
            <a:off x="7032032" y="6275256"/>
            <a:ext cx="919052" cy="9261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矩形 83"/>
          <p:cNvSpPr/>
          <p:nvPr/>
        </p:nvSpPr>
        <p:spPr>
          <a:xfrm>
            <a:off x="228443" y="4134121"/>
            <a:ext cx="3532505" cy="645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b="1" dirty="0" smtClean="0">
                <a:solidFill>
                  <a:schemeClr val="accent5"/>
                </a:solidFill>
              </a:rPr>
              <a:t>送货时，填写“</a:t>
            </a:r>
            <a:r>
              <a:rPr lang="zh-CN" altLang="en-US" b="1" dirty="0">
                <a:solidFill>
                  <a:schemeClr val="tx1"/>
                </a:solidFill>
              </a:rPr>
              <a:t>易制毒化学品运输交接记录</a:t>
            </a:r>
            <a:r>
              <a:rPr lang="zh-CN" altLang="en-US" b="1" dirty="0" smtClean="0">
                <a:solidFill>
                  <a:schemeClr val="accent5"/>
                </a:solidFill>
              </a:rPr>
              <a:t>”，一份给科技处</a:t>
            </a:r>
            <a:endParaRPr lang="zh-CN" altLang="en-US" b="1" dirty="0">
              <a:solidFill>
                <a:schemeClr val="accent5"/>
              </a:solidFill>
            </a:endParaRPr>
          </a:p>
        </p:txBody>
      </p:sp>
      <p:cxnSp>
        <p:nvCxnSpPr>
          <p:cNvPr id="85" name="直接箭头连接符 84"/>
          <p:cNvCxnSpPr/>
          <p:nvPr/>
        </p:nvCxnSpPr>
        <p:spPr>
          <a:xfrm flipV="1">
            <a:off x="1070348" y="4794565"/>
            <a:ext cx="0" cy="396875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3eb1b857-6d13-4a2f-88fc-d55ce8cbdc30"/>
  <p:tag name="COMMONDATA" val="eyJoZGlkIjoiOTk2MzNjNzJkY2M3NjZjNDZhZDljYTRlZTE2N2RmYTE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204</Words>
  <Application>Microsoft Office PowerPoint</Application>
  <PresentationFormat>宽屏</PresentationFormat>
  <Paragraphs>32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等线</vt:lpstr>
      <vt:lpstr>等线 Light</vt:lpstr>
      <vt:lpstr>Arial</vt:lpstr>
      <vt:lpstr>Times New Roman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刘广</cp:lastModifiedBy>
  <cp:revision>25</cp:revision>
  <dcterms:created xsi:type="dcterms:W3CDTF">2022-10-11T14:09:00Z</dcterms:created>
  <dcterms:modified xsi:type="dcterms:W3CDTF">2023-05-16T03:00:38Z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9E07C7A9E65C4B9687C3F50A0E93A263_12</vt:lpwstr>
  </property>
  <property fmtid="{D5CDD505-2E9C-101B-9397-08002B2CF9AE}" pid="3" name="KSOProductBuildVer">
    <vt:lpwstr>2052-11.1.0.14309</vt:lpwstr>
  </property>
</Properties>
</file>